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0" r:id="rId2"/>
    <p:sldMasterId id="2147483816" r:id="rId3"/>
    <p:sldMasterId id="2147483840" r:id="rId4"/>
    <p:sldMasterId id="2147483960" r:id="rId5"/>
  </p:sldMasterIdLst>
  <p:notesMasterIdLst>
    <p:notesMasterId r:id="rId31"/>
  </p:notesMasterIdLst>
  <p:sldIdLst>
    <p:sldId id="257" r:id="rId6"/>
    <p:sldId id="473" r:id="rId7"/>
    <p:sldId id="482" r:id="rId8"/>
    <p:sldId id="432" r:id="rId9"/>
    <p:sldId id="499" r:id="rId10"/>
    <p:sldId id="427" r:id="rId11"/>
    <p:sldId id="467" r:id="rId12"/>
    <p:sldId id="430" r:id="rId13"/>
    <p:sldId id="502" r:id="rId14"/>
    <p:sldId id="466" r:id="rId15"/>
    <p:sldId id="468" r:id="rId16"/>
    <p:sldId id="459" r:id="rId17"/>
    <p:sldId id="447" r:id="rId18"/>
    <p:sldId id="434" r:id="rId19"/>
    <p:sldId id="462" r:id="rId20"/>
    <p:sldId id="464" r:id="rId21"/>
    <p:sldId id="445" r:id="rId22"/>
    <p:sldId id="470" r:id="rId23"/>
    <p:sldId id="504" r:id="rId24"/>
    <p:sldId id="505" r:id="rId25"/>
    <p:sldId id="506" r:id="rId26"/>
    <p:sldId id="507" r:id="rId27"/>
    <p:sldId id="508" r:id="rId28"/>
    <p:sldId id="509" r:id="rId29"/>
    <p:sldId id="352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990033"/>
    <a:srgbClr val="000000"/>
    <a:srgbClr val="008000"/>
    <a:srgbClr val="006600"/>
    <a:srgbClr val="00CC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32" d="100"/>
          <a:sy n="132" d="100"/>
        </p:scale>
        <p:origin x="-92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38B8238-8620-47B7-8679-45B3C18F73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5511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9CEB3F5-1DB2-47BD-AEC5-2B1E56242130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728D5-E890-482D-A44D-35532CFEE4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5B3F3-EDFC-4AEB-959D-35725AAED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B0648-4BB3-4043-87A9-86928E5756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19DA0-65DD-4242-B841-054BC64503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A9B88-87C7-4F8D-A33E-1D47024873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8A153-26EA-4B19-BCE7-7085902D6B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5FBE8-8B1D-4A19-8684-9AF5BC4796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8AFEB-485C-409A-B734-D6D8045448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62B55-F7FE-4046-8B53-5AA4B17F83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6AC8E-2D4C-4EB5-891B-71983425A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C3B5E-C4C6-4A9A-BC1F-DEB5E7AD67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EC2CA-1B77-4971-B4EC-53297E769B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B1D28-880D-4745-8F1A-64266E55E6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15EA7-C687-421B-A45F-1ED40FE666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A8CC4-FFBE-4860-9A75-21B3752E18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AC042-242C-47B8-9423-70FD197664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1C538-F7EA-4832-977E-1B3668CED6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1D28E-0201-4CC8-BE32-A1D0D534B7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CD8EA-7ED8-4976-9AE5-8915AF5739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0F04F-219C-44A3-A9D3-74234A5CBC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D4A52-8557-4F5F-94DF-3396D5C8C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A370E-5B02-43BB-AA82-64863772A2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2218E-2144-4450-A0F5-738AA1DD5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C8870-F50A-40D3-9BAB-C0409A4F4E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E5F0D-CE1A-4ADB-83AF-1D682C0D50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46DE0-BA50-4916-8DE7-FE2FDB17F2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0467B-DF0B-4D8B-AB47-CE242DB576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FD717-1300-4FB1-957A-D2132051D4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D6138-387F-4653-A934-38D5FD809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1580D-2584-4358-8F72-04DAB8428D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DDA8D-B4E1-4D6E-875A-83BEBB89CE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225A5-1242-4B0B-AE8F-83543D6D6B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72C66-16B8-4657-801B-1965B29564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F1020-83D3-4C2C-93F2-E29D25A323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29026-57D9-4500-A86A-9016E99A22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67638-4F37-42DD-8413-3897658972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742C2-4BCD-4E1F-988E-61588C108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8898B-3802-4B88-8FD4-869ECB8871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46AF7-E809-42CE-AE26-74BB2E585E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8B69C-5BAD-4D48-B36D-B6E5266CB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781E0-1149-478A-9CF1-7FC54B1A03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0A332F-3E1D-4F49-9E00-52F32F3AAA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7C03E-322B-441F-A6C2-0EA44C7317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09186-1E95-43AB-91EB-22D34DA6C1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E1C59-CEDA-4CA1-93B3-EEAEE4B79E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C559E-BC62-4D60-86DE-4A917FE53E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DA23F-2595-40E4-9E3E-9825B7DE4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8588D-C7A1-4BC4-A3C0-4B9FFEC79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AC62E-033F-494E-8EAE-3B7556768B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F8D08-04CE-40FA-B734-C881A63B95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9CABC-E2DD-48F8-9B02-F52474C8B9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D4D7E-376D-4298-8D25-682684F61F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0CD1D-AF98-4AB5-9DDC-535D0C663C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B2713-455E-4EDE-8D07-9E316E7990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4D449-ADF7-4EAF-AC73-2627112C1F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2519346-00D9-44D7-845A-9A0ACDAF7F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0" r:id="rId2"/>
    <p:sldLayoutId id="2147483969" r:id="rId3"/>
    <p:sldLayoutId id="2147483968" r:id="rId4"/>
    <p:sldLayoutId id="2147483967" r:id="rId5"/>
    <p:sldLayoutId id="2147483966" r:id="rId6"/>
    <p:sldLayoutId id="2147483965" r:id="rId7"/>
    <p:sldLayoutId id="2147483964" r:id="rId8"/>
    <p:sldLayoutId id="2147483963" r:id="rId9"/>
    <p:sldLayoutId id="2147483962" r:id="rId10"/>
    <p:sldLayoutId id="21474839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D87BFF5-7369-4FC8-85B5-11D18D9007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1" r:id="rId2"/>
    <p:sldLayoutId id="2147483980" r:id="rId3"/>
    <p:sldLayoutId id="2147483979" r:id="rId4"/>
    <p:sldLayoutId id="2147483978" r:id="rId5"/>
    <p:sldLayoutId id="2147483977" r:id="rId6"/>
    <p:sldLayoutId id="2147483976" r:id="rId7"/>
    <p:sldLayoutId id="2147483975" r:id="rId8"/>
    <p:sldLayoutId id="2147483974" r:id="rId9"/>
    <p:sldLayoutId id="2147483973" r:id="rId10"/>
    <p:sldLayoutId id="21474839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3F870C7-AFF9-4906-A81A-F42613F324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3" r:id="rId2"/>
    <p:sldLayoutId id="2147484002" r:id="rId3"/>
    <p:sldLayoutId id="2147484001" r:id="rId4"/>
    <p:sldLayoutId id="2147484000" r:id="rId5"/>
    <p:sldLayoutId id="2147483999" r:id="rId6"/>
    <p:sldLayoutId id="2147483998" r:id="rId7"/>
    <p:sldLayoutId id="2147483997" r:id="rId8"/>
    <p:sldLayoutId id="2147483996" r:id="rId9"/>
    <p:sldLayoutId id="2147483995" r:id="rId10"/>
    <p:sldLayoutId id="21474839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217F6F3-687B-4487-9290-8380DDF99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4" r:id="rId2"/>
    <p:sldLayoutId id="2147484013" r:id="rId3"/>
    <p:sldLayoutId id="2147484012" r:id="rId4"/>
    <p:sldLayoutId id="2147484011" r:id="rId5"/>
    <p:sldLayoutId id="2147484010" r:id="rId6"/>
    <p:sldLayoutId id="2147484009" r:id="rId7"/>
    <p:sldLayoutId id="2147484008" r:id="rId8"/>
    <p:sldLayoutId id="2147484007" r:id="rId9"/>
    <p:sldLayoutId id="2147484006" r:id="rId10"/>
    <p:sldLayoutId id="21474840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C79C763-EB55-4E40-892A-36D11E45F7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5" r:id="rId2"/>
    <p:sldLayoutId id="2147484024" r:id="rId3"/>
    <p:sldLayoutId id="2147484023" r:id="rId4"/>
    <p:sldLayoutId id="2147484022" r:id="rId5"/>
    <p:sldLayoutId id="2147484021" r:id="rId6"/>
    <p:sldLayoutId id="2147484020" r:id="rId7"/>
    <p:sldLayoutId id="2147484019" r:id="rId8"/>
    <p:sldLayoutId id="2147484018" r:id="rId9"/>
    <p:sldLayoutId id="2147484017" r:id="rId10"/>
    <p:sldLayoutId id="21474840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image" Target="../media/image17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11" Type="http://schemas.openxmlformats.org/officeDocument/2006/relationships/image" Target="../media/image16.wmf"/><Relationship Id="rId5" Type="http://schemas.openxmlformats.org/officeDocument/2006/relationships/oleObject" Target="../embeddings/oleObject7.bin"/><Relationship Id="rId10" Type="http://schemas.openxmlformats.org/officeDocument/2006/relationships/oleObject" Target="../embeddings/oleObject10.bin"/><Relationship Id="rId4" Type="http://schemas.openxmlformats.org/officeDocument/2006/relationships/image" Target="../media/image13.wmf"/><Relationship Id="rId9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wmf"/><Relationship Id="rId11" Type="http://schemas.openxmlformats.org/officeDocument/2006/relationships/image" Target="../media/image25.wmf"/><Relationship Id="rId5" Type="http://schemas.openxmlformats.org/officeDocument/2006/relationships/oleObject" Target="../embeddings/oleObject15.bin"/><Relationship Id="rId10" Type="http://schemas.openxmlformats.org/officeDocument/2006/relationships/oleObject" Target="../embeddings/oleObject17.bin"/><Relationship Id="rId4" Type="http://schemas.openxmlformats.org/officeDocument/2006/relationships/image" Target="../media/image22.wmf"/><Relationship Id="rId9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9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35.png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image" Target="../media/image43.png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42.wmf"/><Relationship Id="rId4" Type="http://schemas.openxmlformats.org/officeDocument/2006/relationships/image" Target="../media/image44.png"/><Relationship Id="rId9" Type="http://schemas.openxmlformats.org/officeDocument/2006/relationships/oleObject" Target="../embeddings/oleObject27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-28575"/>
            <a:ext cx="8915400" cy="2590800"/>
          </a:xfrm>
        </p:spPr>
        <p:txBody>
          <a:bodyPr/>
          <a:lstStyle/>
          <a:p>
            <a:pPr eaLnBrk="1" hangingPunct="1"/>
            <a:r>
              <a:rPr lang="en-US" sz="4800" b="1" dirty="0" smtClean="0">
                <a:solidFill>
                  <a:srgbClr val="990033"/>
                </a:solidFill>
              </a:rPr>
              <a:t>Equations of State with </a:t>
            </a:r>
            <a:r>
              <a:rPr lang="en-US" sz="4800" b="1" dirty="0" smtClean="0">
                <a:solidFill>
                  <a:srgbClr val="990033"/>
                </a:solidFill>
              </a:rPr>
              <a:t>a Chiral </a:t>
            </a:r>
            <a:r>
              <a:rPr lang="en-US" sz="4800" b="1" dirty="0" smtClean="0">
                <a:solidFill>
                  <a:srgbClr val="990033"/>
                </a:solidFill>
              </a:rPr>
              <a:t>Critical </a:t>
            </a:r>
            <a:r>
              <a:rPr lang="en-US" sz="4800" b="1" dirty="0" smtClean="0">
                <a:solidFill>
                  <a:srgbClr val="990033"/>
                </a:solidFill>
              </a:rPr>
              <a:t>Point</a:t>
            </a:r>
          </a:p>
        </p:txBody>
      </p:sp>
      <p:sp>
        <p:nvSpPr>
          <p:cNvPr id="7577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38400"/>
            <a:ext cx="6400800" cy="1752600"/>
          </a:xfrm>
        </p:spPr>
        <p:txBody>
          <a:bodyPr/>
          <a:lstStyle/>
          <a:p>
            <a:pPr eaLnBrk="1" hangingPunct="1"/>
            <a:r>
              <a:rPr lang="en-US" b="1" dirty="0" smtClean="0"/>
              <a:t>Joe </a:t>
            </a:r>
            <a:r>
              <a:rPr lang="en-US" b="1" dirty="0" err="1" smtClean="0"/>
              <a:t>Kapusta</a:t>
            </a:r>
            <a:endParaRPr lang="en-US" b="1" dirty="0" smtClean="0"/>
          </a:p>
          <a:p>
            <a:pPr eaLnBrk="1" hangingPunct="1"/>
            <a:r>
              <a:rPr lang="en-US" dirty="0" smtClean="0"/>
              <a:t>University of Minnesota</a:t>
            </a:r>
          </a:p>
          <a:p>
            <a:pPr eaLnBrk="1" hangingPunct="1"/>
            <a:endParaRPr lang="en-US" dirty="0" smtClean="0"/>
          </a:p>
        </p:txBody>
      </p:sp>
      <p:sp>
        <p:nvSpPr>
          <p:cNvPr id="75779" name="Text Box 4"/>
          <p:cNvSpPr txBox="1">
            <a:spLocks noChangeArrowheads="1"/>
          </p:cNvSpPr>
          <p:nvPr/>
        </p:nvSpPr>
        <p:spPr bwMode="auto">
          <a:xfrm>
            <a:off x="1098550" y="5486033"/>
            <a:ext cx="76074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400" dirty="0" smtClean="0"/>
              <a:t>   Collaborators</a:t>
            </a:r>
            <a:r>
              <a:rPr lang="en-US" sz="2400" dirty="0"/>
              <a:t>: Berndt Muller &amp; </a:t>
            </a:r>
            <a:r>
              <a:rPr lang="en-US" sz="2400" dirty="0" err="1"/>
              <a:t>Misha</a:t>
            </a:r>
            <a:r>
              <a:rPr lang="en-US" sz="2400" dirty="0"/>
              <a:t> </a:t>
            </a:r>
            <a:r>
              <a:rPr lang="en-US" sz="2400" dirty="0" err="1"/>
              <a:t>Stephanov</a:t>
            </a:r>
            <a:r>
              <a:rPr lang="en-US" sz="2400" dirty="0"/>
              <a:t>; </a:t>
            </a:r>
          </a:p>
          <a:p>
            <a:pPr eaLnBrk="0" hangingPunct="0"/>
            <a:r>
              <a:rPr lang="en-US" sz="2400" dirty="0" smtClean="0"/>
              <a:t>Juan </a:t>
            </a:r>
            <a:r>
              <a:rPr lang="en-US" sz="2400" dirty="0"/>
              <a:t>M. Torres-Rincon; Clint </a:t>
            </a:r>
            <a:r>
              <a:rPr lang="en-US" sz="2400" dirty="0" smtClean="0"/>
              <a:t>Young, Michael Albright </a:t>
            </a:r>
            <a:endParaRPr lang="en-US" sz="2400" dirty="0"/>
          </a:p>
        </p:txBody>
      </p:sp>
      <p:pic>
        <p:nvPicPr>
          <p:cNvPr id="75780" name="Picture 5" descr="hdr-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4450" y="4114800"/>
            <a:ext cx="14351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43" name="TextBox 1"/>
          <p:cNvSpPr txBox="1">
            <a:spLocks noChangeArrowheads="1"/>
          </p:cNvSpPr>
          <p:nvPr/>
        </p:nvSpPr>
        <p:spPr bwMode="auto">
          <a:xfrm>
            <a:off x="762000" y="304800"/>
            <a:ext cx="81375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990033"/>
                </a:solidFill>
              </a:rPr>
              <a:t>Mode coupling theory – diffusive heat and viscous</a:t>
            </a:r>
          </a:p>
          <a:p>
            <a:r>
              <a:rPr lang="en-US" sz="2800">
                <a:solidFill>
                  <a:srgbClr val="990033"/>
                </a:solidFill>
              </a:rPr>
              <a:t>are slow modes, sound waves are fast modes</a:t>
            </a:r>
          </a:p>
        </p:txBody>
      </p:sp>
      <p:graphicFrame>
        <p:nvGraphicFramePr>
          <p:cNvPr id="50837" name="Object 661"/>
          <p:cNvGraphicFramePr>
            <a:graphicFrameLocks noChangeAspect="1"/>
          </p:cNvGraphicFramePr>
          <p:nvPr/>
        </p:nvGraphicFramePr>
        <p:xfrm>
          <a:off x="2133600" y="2057400"/>
          <a:ext cx="3911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09" name="Equation" r:id="rId3" imgW="1955520" imgH="419040" progId="Equation.3">
                  <p:embed/>
                </p:oleObj>
              </mc:Choice>
              <mc:Fallback>
                <p:oleObj name="Equation" r:id="rId3" imgW="1955520" imgH="419040" progId="Equation.3">
                  <p:embed/>
                  <p:pic>
                    <p:nvPicPr>
                      <p:cNvPr id="0" name="Picture 6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057400"/>
                        <a:ext cx="39116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838" name="Object 662"/>
          <p:cNvGraphicFramePr>
            <a:graphicFrameLocks noChangeAspect="1"/>
          </p:cNvGraphicFramePr>
          <p:nvPr/>
        </p:nvGraphicFramePr>
        <p:xfrm>
          <a:off x="1828800" y="3505200"/>
          <a:ext cx="54864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10" name="Equation" r:id="rId5" imgW="2743200" imgH="533160" progId="Equation.3">
                  <p:embed/>
                </p:oleObj>
              </mc:Choice>
              <mc:Fallback>
                <p:oleObj name="Equation" r:id="rId5" imgW="2743200" imgH="533160" progId="Equation.3">
                  <p:embed/>
                  <p:pic>
                    <p:nvPicPr>
                      <p:cNvPr id="0" name="Picture 6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505200"/>
                        <a:ext cx="548640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839" name="Object 66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11" name="Equation" r:id="rId7" imgW="114120" imgH="215640" progId="Equation.3">
                  <p:embed/>
                </p:oleObj>
              </mc:Choice>
              <mc:Fallback>
                <p:oleObj name="Equation" r:id="rId7" imgW="114120" imgH="215640" progId="Equation.3">
                  <p:embed/>
                  <p:pic>
                    <p:nvPicPr>
                      <p:cNvPr id="0" name="Picture 6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840" name="Object 66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12" name="Equation" r:id="rId9" imgW="114120" imgH="215640" progId="Equation.3">
                  <p:embed/>
                </p:oleObj>
              </mc:Choice>
              <mc:Fallback>
                <p:oleObj name="Equation" r:id="rId9" imgW="114120" imgH="215640" progId="Equation.3">
                  <p:embed/>
                  <p:pic>
                    <p:nvPicPr>
                      <p:cNvPr id="0" name="Picture 6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844" name="TextBox 2"/>
          <p:cNvSpPr txBox="1">
            <a:spLocks noChangeArrowheads="1"/>
          </p:cNvSpPr>
          <p:nvPr/>
        </p:nvSpPr>
        <p:spPr bwMode="auto">
          <a:xfrm>
            <a:off x="433388" y="1371600"/>
            <a:ext cx="82772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Fixman (1962) Kawasaki (1970,1976) Kadanoff &amp; Swift (1968) Zwanzig (1972) </a:t>
            </a:r>
          </a:p>
          <a:p>
            <a:r>
              <a:rPr lang="en-US" sz="1800"/>
              <a:t>Luettmer-Strathmann, Sengers &amp; Olchowy (1995) together with Kapusta (2010)</a:t>
            </a:r>
          </a:p>
        </p:txBody>
      </p:sp>
      <p:sp>
        <p:nvSpPr>
          <p:cNvPr id="50845" name="TextBox 4"/>
          <p:cNvSpPr txBox="1">
            <a:spLocks noChangeArrowheads="1"/>
          </p:cNvSpPr>
          <p:nvPr/>
        </p:nvSpPr>
        <p:spPr bwMode="auto">
          <a:xfrm>
            <a:off x="762000" y="2971800"/>
            <a:ext cx="77073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= specific heat x Stokes-Einstein diffusion law x crossover function</a:t>
            </a:r>
          </a:p>
        </p:txBody>
      </p:sp>
      <p:graphicFrame>
        <p:nvGraphicFramePr>
          <p:cNvPr id="50841" name="Object 665"/>
          <p:cNvGraphicFramePr>
            <a:graphicFrameLocks noChangeAspect="1"/>
          </p:cNvGraphicFramePr>
          <p:nvPr/>
        </p:nvGraphicFramePr>
        <p:xfrm>
          <a:off x="698500" y="4876800"/>
          <a:ext cx="7747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13" name="Equation" r:id="rId10" imgW="3873240" imgH="203040" progId="Equation.3">
                  <p:embed/>
                </p:oleObj>
              </mc:Choice>
              <mc:Fallback>
                <p:oleObj name="Equation" r:id="rId10" imgW="3873240" imgH="203040" progId="Equation.3">
                  <p:embed/>
                  <p:pic>
                    <p:nvPicPr>
                      <p:cNvPr id="0" name="Picture 6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00" y="4876800"/>
                        <a:ext cx="77470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842" name="Object 666"/>
          <p:cNvGraphicFramePr>
            <a:graphicFrameLocks noChangeAspect="1"/>
          </p:cNvGraphicFramePr>
          <p:nvPr/>
        </p:nvGraphicFramePr>
        <p:xfrm>
          <a:off x="3213100" y="5257800"/>
          <a:ext cx="2717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14" name="Equation" r:id="rId12" imgW="1358640" imgH="241200" progId="Equation.3">
                  <p:embed/>
                </p:oleObj>
              </mc:Choice>
              <mc:Fallback>
                <p:oleObj name="Equation" r:id="rId12" imgW="1358640" imgH="241200" progId="Equation.3">
                  <p:embed/>
                  <p:pic>
                    <p:nvPicPr>
                      <p:cNvPr id="0" name="Picture 6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3100" y="5257800"/>
                        <a:ext cx="27178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846" name="TextBox 8"/>
          <p:cNvSpPr txBox="1">
            <a:spLocks noChangeArrowheads="1"/>
          </p:cNvSpPr>
          <p:nvPr/>
        </p:nvSpPr>
        <p:spPr bwMode="auto">
          <a:xfrm>
            <a:off x="990600" y="6096000"/>
            <a:ext cx="6711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Dynamic universality class: Model H of Hohenberg and Halperin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133600"/>
            <a:ext cx="4646613" cy="330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6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4263" y="1447800"/>
            <a:ext cx="4173537" cy="521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7" name="Rectangle 2"/>
          <p:cNvSpPr>
            <a:spLocks noChangeArrowheads="1"/>
          </p:cNvSpPr>
          <p:nvPr/>
        </p:nvSpPr>
        <p:spPr bwMode="auto">
          <a:xfrm>
            <a:off x="457200" y="457200"/>
            <a:ext cx="81803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990033"/>
                </a:solidFill>
              </a:rPr>
              <a:t>Luettmer-Strathmann, Sengers &amp; Olchowy (1995) </a:t>
            </a:r>
          </a:p>
        </p:txBody>
      </p:sp>
      <p:sp>
        <p:nvSpPr>
          <p:cNvPr id="93188" name="TextBox 5"/>
          <p:cNvSpPr txBox="1">
            <a:spLocks noChangeArrowheads="1"/>
          </p:cNvSpPr>
          <p:nvPr/>
        </p:nvSpPr>
        <p:spPr bwMode="auto">
          <a:xfrm>
            <a:off x="1524000" y="1595438"/>
            <a:ext cx="2190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FF"/>
                </a:solidFill>
              </a:rPr>
              <a:t>carbon dioxide</a:t>
            </a:r>
          </a:p>
        </p:txBody>
      </p:sp>
      <p:sp>
        <p:nvSpPr>
          <p:cNvPr id="93189" name="TextBox 6"/>
          <p:cNvSpPr txBox="1">
            <a:spLocks noChangeArrowheads="1"/>
          </p:cNvSpPr>
          <p:nvPr/>
        </p:nvSpPr>
        <p:spPr bwMode="auto">
          <a:xfrm>
            <a:off x="7559675" y="1676400"/>
            <a:ext cx="1127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FF"/>
                </a:solidFill>
              </a:rPr>
              <a:t>ethane</a:t>
            </a:r>
          </a:p>
        </p:txBody>
      </p:sp>
      <p:sp>
        <p:nvSpPr>
          <p:cNvPr id="93190" name="TextBox 7"/>
          <p:cNvSpPr txBox="1">
            <a:spLocks noChangeArrowheads="1"/>
          </p:cNvSpPr>
          <p:nvPr/>
        </p:nvSpPr>
        <p:spPr bwMode="auto">
          <a:xfrm>
            <a:off x="685800" y="5943600"/>
            <a:ext cx="42243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Data from various experimental groups.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318" name="Object 262"/>
          <p:cNvGraphicFramePr>
            <a:graphicFrameLocks noChangeAspect="1"/>
          </p:cNvGraphicFramePr>
          <p:nvPr/>
        </p:nvGraphicFramePr>
        <p:xfrm>
          <a:off x="609600" y="1447800"/>
          <a:ext cx="4319588" cy="405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42" name="Acrobat Document" r:id="rId3" imgW="7194960" imgH="6751080" progId="AcroExch.Document.11">
                  <p:embed/>
                </p:oleObj>
              </mc:Choice>
              <mc:Fallback>
                <p:oleObj name="Acrobat Document" r:id="rId3" imgW="7194960" imgH="6751080" progId="AcroExch.Document.11">
                  <p:embed/>
                  <p:pic>
                    <p:nvPicPr>
                      <p:cNvPr id="0" name="Picture 2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447800"/>
                        <a:ext cx="4319588" cy="4054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319" name="Object 263"/>
          <p:cNvGraphicFramePr>
            <a:graphicFrameLocks noChangeAspect="1"/>
          </p:cNvGraphicFramePr>
          <p:nvPr/>
        </p:nvGraphicFramePr>
        <p:xfrm>
          <a:off x="4724400" y="1724025"/>
          <a:ext cx="4049713" cy="391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43" name="Acrobat Document" r:id="rId5" imgW="7194960" imgH="6954120" progId="AcroExch.Document.11">
                  <p:embed/>
                </p:oleObj>
              </mc:Choice>
              <mc:Fallback>
                <p:oleObj name="Acrobat Document" r:id="rId5" imgW="7194960" imgH="6954120" progId="AcroExch.Document.11">
                  <p:embed/>
                  <p:pic>
                    <p:nvPicPr>
                      <p:cNvPr id="0" name="Picture 2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724025"/>
                        <a:ext cx="4049713" cy="3914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320" name="Rectangle 4"/>
          <p:cNvSpPr>
            <a:spLocks noChangeArrowheads="1"/>
          </p:cNvSpPr>
          <p:nvPr/>
        </p:nvSpPr>
        <p:spPr bwMode="auto">
          <a:xfrm>
            <a:off x="2286000" y="381000"/>
            <a:ext cx="6172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990033"/>
                </a:solidFill>
              </a:rPr>
              <a:t>Excess thermal conductivity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extBox 1"/>
          <p:cNvSpPr txBox="1">
            <a:spLocks noChangeArrowheads="1"/>
          </p:cNvSpPr>
          <p:nvPr/>
        </p:nvSpPr>
        <p:spPr bwMode="auto">
          <a:xfrm>
            <a:off x="619125" y="1981200"/>
            <a:ext cx="790575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Will hydrodynamic fluctuations</a:t>
            </a:r>
          </a:p>
          <a:p>
            <a:r>
              <a:rPr lang="en-US"/>
              <a:t>have an impact on our ability</a:t>
            </a:r>
          </a:p>
          <a:p>
            <a:r>
              <a:rPr lang="en-US"/>
              <a:t>to </a:t>
            </a:r>
            <a:r>
              <a:rPr lang="en-US">
                <a:solidFill>
                  <a:srgbClr val="008000"/>
                </a:solidFill>
              </a:rPr>
              <a:t>discern</a:t>
            </a:r>
            <a:r>
              <a:rPr lang="en-US"/>
              <a:t> a </a:t>
            </a:r>
            <a:r>
              <a:rPr lang="en-US">
                <a:solidFill>
                  <a:srgbClr val="0000FF"/>
                </a:solidFill>
              </a:rPr>
              <a:t>critical point </a:t>
            </a:r>
            <a:r>
              <a:rPr lang="en-US"/>
              <a:t>in the</a:t>
            </a:r>
          </a:p>
          <a:p>
            <a:r>
              <a:rPr lang="en-US"/>
              <a:t>phase diagram (</a:t>
            </a:r>
            <a:r>
              <a:rPr lang="en-US">
                <a:solidFill>
                  <a:srgbClr val="FF0000"/>
                </a:solidFill>
              </a:rPr>
              <a:t>if one exists</a:t>
            </a:r>
            <a:r>
              <a:rPr lang="en-US"/>
              <a:t>)?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50" name="Text Box 4"/>
          <p:cNvSpPr txBox="1">
            <a:spLocks noChangeArrowheads="1"/>
          </p:cNvSpPr>
          <p:nvPr/>
        </p:nvSpPr>
        <p:spPr bwMode="auto">
          <a:xfrm>
            <a:off x="415925" y="347663"/>
            <a:ext cx="82375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990033"/>
                </a:solidFill>
              </a:rPr>
              <a:t>Simple Example: Boost Invariant Model</a:t>
            </a:r>
          </a:p>
        </p:txBody>
      </p:sp>
      <p:graphicFrame>
        <p:nvGraphicFramePr>
          <p:cNvPr id="17046" name="Object 662"/>
          <p:cNvGraphicFramePr>
            <a:graphicFrameLocks noChangeAspect="1"/>
          </p:cNvGraphicFramePr>
          <p:nvPr/>
        </p:nvGraphicFramePr>
        <p:xfrm>
          <a:off x="171450" y="1066800"/>
          <a:ext cx="847725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94" name="Equation" r:id="rId3" imgW="4241520" imgH="393480" progId="Equation.3">
                  <p:embed/>
                </p:oleObj>
              </mc:Choice>
              <mc:Fallback>
                <p:oleObj name="Equation" r:id="rId3" imgW="4241520" imgH="393480" progId="Equation.3">
                  <p:embed/>
                  <p:pic>
                    <p:nvPicPr>
                      <p:cNvPr id="0" name="Picture 6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" y="1066800"/>
                        <a:ext cx="847725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047" name="Object 663"/>
          <p:cNvGraphicFramePr>
            <a:graphicFrameLocks noChangeAspect="1"/>
          </p:cNvGraphicFramePr>
          <p:nvPr/>
        </p:nvGraphicFramePr>
        <p:xfrm>
          <a:off x="2019300" y="3048000"/>
          <a:ext cx="6357938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95" name="Equation" r:id="rId5" imgW="3187440" imgH="495000" progId="Equation.3">
                  <p:embed/>
                </p:oleObj>
              </mc:Choice>
              <mc:Fallback>
                <p:oleObj name="Equation" r:id="rId5" imgW="3187440" imgH="495000" progId="Equation.3">
                  <p:embed/>
                  <p:pic>
                    <p:nvPicPr>
                      <p:cNvPr id="0" name="Picture 6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9300" y="3048000"/>
                        <a:ext cx="6357938" cy="987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048" name="Object 664"/>
          <p:cNvGraphicFramePr>
            <a:graphicFrameLocks noChangeAspect="1"/>
          </p:cNvGraphicFramePr>
          <p:nvPr/>
        </p:nvGraphicFramePr>
        <p:xfrm>
          <a:off x="1389063" y="4622800"/>
          <a:ext cx="6364287" cy="106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96" name="Equation" r:id="rId7" imgW="3187440" imgH="533160" progId="Equation.3">
                  <p:embed/>
                </p:oleObj>
              </mc:Choice>
              <mc:Fallback>
                <p:oleObj name="Equation" r:id="rId7" imgW="3187440" imgH="533160" progId="Equation.3">
                  <p:embed/>
                  <p:pic>
                    <p:nvPicPr>
                      <p:cNvPr id="0" name="Picture 6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9063" y="4622800"/>
                        <a:ext cx="6364287" cy="1065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051" name="Text Box 10"/>
          <p:cNvSpPr txBox="1">
            <a:spLocks noChangeArrowheads="1"/>
          </p:cNvSpPr>
          <p:nvPr/>
        </p:nvSpPr>
        <p:spPr bwMode="auto">
          <a:xfrm>
            <a:off x="979488" y="1981200"/>
            <a:ext cx="71850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00FF"/>
                </a:solidFill>
              </a:rPr>
              <a:t>Linearize equations of motion in fluctuations</a:t>
            </a:r>
          </a:p>
        </p:txBody>
      </p:sp>
      <p:sp>
        <p:nvSpPr>
          <p:cNvPr id="17052" name="Text Box 11"/>
          <p:cNvSpPr txBox="1">
            <a:spLocks noChangeArrowheads="1"/>
          </p:cNvSpPr>
          <p:nvPr/>
        </p:nvSpPr>
        <p:spPr bwMode="auto">
          <a:xfrm>
            <a:off x="168275" y="3200400"/>
            <a:ext cx="1584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00FF"/>
                </a:solidFill>
              </a:rPr>
              <a:t>Solution:</a:t>
            </a:r>
          </a:p>
        </p:txBody>
      </p:sp>
      <p:sp>
        <p:nvSpPr>
          <p:cNvPr id="17053" name="Text Box 15"/>
          <p:cNvSpPr txBox="1">
            <a:spLocks noChangeArrowheads="1"/>
          </p:cNvSpPr>
          <p:nvPr/>
        </p:nvSpPr>
        <p:spPr bwMode="auto">
          <a:xfrm>
            <a:off x="3810000" y="4049713"/>
            <a:ext cx="2187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8000"/>
                </a:solidFill>
              </a:rPr>
              <a:t>response function</a:t>
            </a:r>
          </a:p>
        </p:txBody>
      </p:sp>
      <p:sp>
        <p:nvSpPr>
          <p:cNvPr id="17054" name="Line 16"/>
          <p:cNvSpPr>
            <a:spLocks noChangeShapeType="1"/>
          </p:cNvSpPr>
          <p:nvPr/>
        </p:nvSpPr>
        <p:spPr bwMode="auto">
          <a:xfrm flipV="1">
            <a:off x="4876800" y="3733800"/>
            <a:ext cx="0" cy="3810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055" name="Text Box 17"/>
          <p:cNvSpPr txBox="1">
            <a:spLocks noChangeArrowheads="1"/>
          </p:cNvSpPr>
          <p:nvPr/>
        </p:nvSpPr>
        <p:spPr bwMode="auto">
          <a:xfrm>
            <a:off x="5486400" y="2590800"/>
            <a:ext cx="792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8000"/>
                </a:solidFill>
              </a:rPr>
              <a:t>noise</a:t>
            </a:r>
          </a:p>
        </p:txBody>
      </p:sp>
      <p:sp>
        <p:nvSpPr>
          <p:cNvPr id="17056" name="Line 18"/>
          <p:cNvSpPr>
            <a:spLocks noChangeShapeType="1"/>
          </p:cNvSpPr>
          <p:nvPr/>
        </p:nvSpPr>
        <p:spPr bwMode="auto">
          <a:xfrm>
            <a:off x="5867400" y="2971800"/>
            <a:ext cx="0" cy="3048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057" name="Text Box 19"/>
          <p:cNvSpPr txBox="1">
            <a:spLocks noChangeArrowheads="1"/>
          </p:cNvSpPr>
          <p:nvPr/>
        </p:nvSpPr>
        <p:spPr bwMode="auto">
          <a:xfrm>
            <a:off x="7375525" y="5802313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17058" name="Rectangle 1"/>
          <p:cNvSpPr>
            <a:spLocks noChangeArrowheads="1"/>
          </p:cNvSpPr>
          <p:nvPr/>
        </p:nvSpPr>
        <p:spPr bwMode="auto">
          <a:xfrm>
            <a:off x="2743200" y="5848350"/>
            <a:ext cx="33194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8000"/>
                </a:solidFill>
              </a:rPr>
              <a:t>enhanced near critical point</a:t>
            </a:r>
          </a:p>
        </p:txBody>
      </p:sp>
      <p:pic>
        <p:nvPicPr>
          <p:cNvPr id="17059" name="Picture 31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191000" y="5410200"/>
            <a:ext cx="158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049" name="Object 665"/>
          <p:cNvGraphicFramePr>
            <a:graphicFrameLocks noChangeAspect="1"/>
          </p:cNvGraphicFramePr>
          <p:nvPr/>
        </p:nvGraphicFramePr>
        <p:xfrm>
          <a:off x="6343650" y="2619375"/>
          <a:ext cx="22098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97" name="Equation" r:id="rId10" imgW="1473120" imgH="241200" progId="Equation.3">
                  <p:embed/>
                </p:oleObj>
              </mc:Choice>
              <mc:Fallback>
                <p:oleObj name="Equation" r:id="rId10" imgW="1473120" imgH="241200" progId="Equation.3">
                  <p:embed/>
                  <p:pic>
                    <p:nvPicPr>
                      <p:cNvPr id="0" name="Picture 6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3650" y="2619375"/>
                        <a:ext cx="2209800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209" name="Object 129"/>
          <p:cNvGraphicFramePr>
            <a:graphicFrameLocks noChangeAspect="1"/>
          </p:cNvGraphicFramePr>
          <p:nvPr/>
        </p:nvGraphicFramePr>
        <p:xfrm>
          <a:off x="1752600" y="895350"/>
          <a:ext cx="6048375" cy="567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21" name="Acrobat Document" r:id="rId3" imgW="7194960" imgH="6751080" progId="AcroExch.Document.11">
                  <p:embed/>
                </p:oleObj>
              </mc:Choice>
              <mc:Fallback>
                <p:oleObj name="Acrobat Document" r:id="rId3" imgW="7194960" imgH="6751080" progId="AcroExch.Document.11">
                  <p:embed/>
                  <p:pic>
                    <p:nvPicPr>
                      <p:cNvPr id="0" name="Picture 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895350"/>
                        <a:ext cx="6048375" cy="5675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210" name="Rectangle 2"/>
          <p:cNvSpPr>
            <a:spLocks noChangeArrowheads="1"/>
          </p:cNvSpPr>
          <p:nvPr/>
        </p:nvSpPr>
        <p:spPr bwMode="auto">
          <a:xfrm>
            <a:off x="5257800" y="2133600"/>
            <a:ext cx="23939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quarks &amp; gluons</a:t>
            </a:r>
          </a:p>
        </p:txBody>
      </p:sp>
      <p:sp>
        <p:nvSpPr>
          <p:cNvPr id="46211" name="Rectangle 3"/>
          <p:cNvSpPr>
            <a:spLocks noChangeArrowheads="1"/>
          </p:cNvSpPr>
          <p:nvPr/>
        </p:nvSpPr>
        <p:spPr bwMode="auto">
          <a:xfrm>
            <a:off x="3132138" y="4110038"/>
            <a:ext cx="27352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FF"/>
                </a:solidFill>
              </a:rPr>
              <a:t>baryons &amp; mesons</a:t>
            </a:r>
          </a:p>
        </p:txBody>
      </p:sp>
      <p:sp>
        <p:nvSpPr>
          <p:cNvPr id="46212" name="Rectangle 4"/>
          <p:cNvSpPr>
            <a:spLocks noChangeArrowheads="1"/>
          </p:cNvSpPr>
          <p:nvPr/>
        </p:nvSpPr>
        <p:spPr bwMode="auto">
          <a:xfrm>
            <a:off x="4648200" y="2819400"/>
            <a:ext cx="18113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8000"/>
                </a:solidFill>
              </a:rPr>
              <a:t>critical point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279" name="Object 127"/>
          <p:cNvGraphicFramePr>
            <a:graphicFrameLocks noChangeAspect="1"/>
          </p:cNvGraphicFramePr>
          <p:nvPr/>
        </p:nvGraphicFramePr>
        <p:xfrm>
          <a:off x="1871663" y="1524000"/>
          <a:ext cx="5400675" cy="506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91" name="Acrobat Document" r:id="rId3" imgW="7194960" imgH="6751080" progId="AcroExch.Document.11">
                  <p:embed/>
                </p:oleObj>
              </mc:Choice>
              <mc:Fallback>
                <p:oleObj name="Acrobat Document" r:id="rId3" imgW="7194960" imgH="6751080" progId="AcroExch.Document.11">
                  <p:embed/>
                  <p:pic>
                    <p:nvPicPr>
                      <p:cNvPr id="0" name="Picture 1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1663" y="1524000"/>
                        <a:ext cx="5400675" cy="5067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280" name="TextBox 2"/>
          <p:cNvSpPr txBox="1">
            <a:spLocks noChangeArrowheads="1"/>
          </p:cNvSpPr>
          <p:nvPr/>
        </p:nvSpPr>
        <p:spPr bwMode="auto">
          <a:xfrm>
            <a:off x="777875" y="609600"/>
            <a:ext cx="74517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990033"/>
                </a:solidFill>
              </a:rPr>
              <a:t>Excess thermal conductivity on the flyby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048" name="Object 160"/>
          <p:cNvGraphicFramePr>
            <a:graphicFrameLocks noChangeAspect="1"/>
          </p:cNvGraphicFramePr>
          <p:nvPr/>
        </p:nvGraphicFramePr>
        <p:xfrm>
          <a:off x="2000250" y="2438400"/>
          <a:ext cx="43815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60" name="Equation" r:id="rId3" imgW="1460160" imgH="228600" progId="Equation.3">
                  <p:embed/>
                </p:oleObj>
              </mc:Choice>
              <mc:Fallback>
                <p:oleObj name="Equation" r:id="rId3" imgW="1460160" imgH="228600" progId="Equation.3">
                  <p:embed/>
                  <p:pic>
                    <p:nvPicPr>
                      <p:cNvPr id="0" name="Picture 1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0" y="2438400"/>
                        <a:ext cx="43815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049" name="TextBox 2"/>
          <p:cNvSpPr txBox="1">
            <a:spLocks noChangeArrowheads="1"/>
          </p:cNvSpPr>
          <p:nvPr/>
        </p:nvSpPr>
        <p:spPr bwMode="auto">
          <a:xfrm>
            <a:off x="304800" y="1066800"/>
            <a:ext cx="88280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/>
              <a:t>Fluctuations in the </a:t>
            </a:r>
            <a:r>
              <a:rPr lang="en-US" sz="3600">
                <a:solidFill>
                  <a:srgbClr val="000000"/>
                </a:solidFill>
              </a:rPr>
              <a:t>local</a:t>
            </a:r>
            <a:r>
              <a:rPr lang="en-US" sz="3600">
                <a:solidFill>
                  <a:srgbClr val="0000FF"/>
                </a:solidFill>
              </a:rPr>
              <a:t> temperature,</a:t>
            </a:r>
          </a:p>
          <a:p>
            <a:r>
              <a:rPr lang="en-US" sz="3600">
                <a:solidFill>
                  <a:srgbClr val="0000FF"/>
                </a:solidFill>
              </a:rPr>
              <a:t>chemical potential, </a:t>
            </a:r>
            <a:r>
              <a:rPr lang="en-US" sz="3600"/>
              <a:t>and </a:t>
            </a:r>
            <a:r>
              <a:rPr lang="en-US" sz="3600">
                <a:solidFill>
                  <a:srgbClr val="0000FF"/>
                </a:solidFill>
              </a:rPr>
              <a:t>flow velocity </a:t>
            </a:r>
            <a:r>
              <a:rPr lang="en-US" sz="3600"/>
              <a:t>fields</a:t>
            </a:r>
          </a:p>
        </p:txBody>
      </p:sp>
      <p:sp>
        <p:nvSpPr>
          <p:cNvPr id="38050" name="TextBox 4"/>
          <p:cNvSpPr txBox="1">
            <a:spLocks noChangeArrowheads="1"/>
          </p:cNvSpPr>
          <p:nvPr/>
        </p:nvSpPr>
        <p:spPr bwMode="auto">
          <a:xfrm>
            <a:off x="457200" y="3200400"/>
            <a:ext cx="787876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/>
              <a:t>give rise to a </a:t>
            </a:r>
            <a:r>
              <a:rPr lang="en-US" sz="3600">
                <a:solidFill>
                  <a:srgbClr val="FF0000"/>
                </a:solidFill>
              </a:rPr>
              <a:t>nontrivial 2-particle</a:t>
            </a:r>
          </a:p>
          <a:p>
            <a:r>
              <a:rPr lang="en-US" sz="3600">
                <a:solidFill>
                  <a:srgbClr val="FF0000"/>
                </a:solidFill>
              </a:rPr>
              <a:t>correlation function </a:t>
            </a:r>
            <a:r>
              <a:rPr lang="en-US" sz="3600"/>
              <a:t>when the fluid</a:t>
            </a:r>
          </a:p>
          <a:p>
            <a:r>
              <a:rPr lang="en-US" sz="3600"/>
              <a:t>elements freeze-out to free-streaming</a:t>
            </a:r>
          </a:p>
          <a:p>
            <a:r>
              <a:rPr lang="en-US" sz="3600"/>
              <a:t>hadrons.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23" name="Rectangle 1"/>
          <p:cNvSpPr>
            <a:spLocks noChangeArrowheads="1"/>
          </p:cNvSpPr>
          <p:nvPr/>
        </p:nvSpPr>
        <p:spPr bwMode="auto">
          <a:xfrm>
            <a:off x="571500" y="304800"/>
            <a:ext cx="800100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990033"/>
                </a:solidFill>
              </a:rPr>
              <a:t>Magnitude of proton correlation function depends strongly </a:t>
            </a:r>
          </a:p>
          <a:p>
            <a:r>
              <a:rPr lang="en-US" sz="2400">
                <a:solidFill>
                  <a:srgbClr val="990033"/>
                </a:solidFill>
              </a:rPr>
              <a:t>on how closely the trajectory passes by the critical point.</a:t>
            </a:r>
          </a:p>
          <a:p>
            <a:endParaRPr lang="en-US" sz="2800">
              <a:solidFill>
                <a:srgbClr val="990033"/>
              </a:solidFill>
            </a:endParaRPr>
          </a:p>
        </p:txBody>
      </p:sp>
      <p:graphicFrame>
        <p:nvGraphicFramePr>
          <p:cNvPr id="53322" name="Object 74"/>
          <p:cNvGraphicFramePr>
            <a:graphicFrameLocks noChangeAspect="1"/>
          </p:cNvGraphicFramePr>
          <p:nvPr/>
        </p:nvGraphicFramePr>
        <p:xfrm>
          <a:off x="2386013" y="1371600"/>
          <a:ext cx="4373562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34" name="Equation" r:id="rId3" imgW="2197080" imgH="558720" progId="Equation.3">
                  <p:embed/>
                </p:oleObj>
              </mc:Choice>
              <mc:Fallback>
                <p:oleObj name="Equation" r:id="rId3" imgW="2197080" imgH="558720" progId="Equation.3">
                  <p:embed/>
                  <p:pic>
                    <p:nvPicPr>
                      <p:cNvPr id="0" name="Picture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6013" y="1371600"/>
                        <a:ext cx="4373562" cy="1111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332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71663" y="2743200"/>
            <a:ext cx="54006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extBox 3"/>
          <p:cNvSpPr txBox="1">
            <a:spLocks noChangeArrowheads="1"/>
          </p:cNvSpPr>
          <p:nvPr/>
        </p:nvSpPr>
        <p:spPr bwMode="auto">
          <a:xfrm>
            <a:off x="1504950" y="304800"/>
            <a:ext cx="5626100" cy="723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/>
              <a:t>One central collision</a:t>
            </a:r>
          </a:p>
          <a:p>
            <a:pPr algn="ctr"/>
            <a:endParaRPr lang="en-US" sz="3200"/>
          </a:p>
          <a:p>
            <a:pPr algn="ctr"/>
            <a:r>
              <a:rPr lang="en-US" sz="3200"/>
              <a:t>Pb+Pb @ LHC</a:t>
            </a:r>
          </a:p>
          <a:p>
            <a:pPr algn="ctr"/>
            <a:endParaRPr lang="en-US" sz="3200"/>
          </a:p>
          <a:p>
            <a:pPr algn="ctr"/>
            <a:r>
              <a:rPr lang="en-US" sz="3200"/>
              <a:t>Zero net baryon density</a:t>
            </a:r>
          </a:p>
          <a:p>
            <a:pPr algn="ctr"/>
            <a:endParaRPr lang="en-US" sz="3200"/>
          </a:p>
          <a:p>
            <a:pPr algn="ctr"/>
            <a:r>
              <a:rPr lang="en-US" sz="3200"/>
              <a:t>Noisy 2</a:t>
            </a:r>
            <a:r>
              <a:rPr lang="en-US" sz="3200" baseline="30000"/>
              <a:t>nd</a:t>
            </a:r>
            <a:r>
              <a:rPr lang="en-US" sz="3200"/>
              <a:t> order viscous hydro</a:t>
            </a:r>
          </a:p>
          <a:p>
            <a:pPr algn="ctr"/>
            <a:endParaRPr lang="en-US" sz="3200"/>
          </a:p>
          <a:p>
            <a:pPr algn="ctr"/>
            <a:r>
              <a:rPr lang="en-US" sz="3200"/>
              <a:t>Transverse plain</a:t>
            </a:r>
          </a:p>
          <a:p>
            <a:pPr algn="ctr"/>
            <a:endParaRPr lang="en-US"/>
          </a:p>
          <a:p>
            <a:pPr algn="ctr"/>
            <a:r>
              <a:rPr lang="en-US">
                <a:solidFill>
                  <a:srgbClr val="990033"/>
                </a:solidFill>
              </a:rPr>
              <a:t>Clint Young – U of M</a:t>
            </a:r>
          </a:p>
          <a:p>
            <a:pPr algn="ctr"/>
            <a:endParaRPr lang="en-US"/>
          </a:p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ext Box 4"/>
          <p:cNvSpPr txBox="1">
            <a:spLocks noChangeArrowheads="1"/>
          </p:cNvSpPr>
          <p:nvPr/>
        </p:nvSpPr>
        <p:spPr bwMode="auto">
          <a:xfrm>
            <a:off x="1965325" y="1387475"/>
            <a:ext cx="27797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00"/>
                </a:solidFill>
              </a:rPr>
              <a:t>WMAP picture</a:t>
            </a:r>
          </a:p>
        </p:txBody>
      </p:sp>
      <p:pic>
        <p:nvPicPr>
          <p:cNvPr id="76802" name="Picture 5" descr="wmap_skyimage_7y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0213" y="1497013"/>
            <a:ext cx="8281987" cy="414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3" name="Text Box 6"/>
          <p:cNvSpPr txBox="1">
            <a:spLocks noChangeArrowheads="1"/>
          </p:cNvSpPr>
          <p:nvPr/>
        </p:nvSpPr>
        <p:spPr bwMode="auto">
          <a:xfrm>
            <a:off x="3068638" y="5897563"/>
            <a:ext cx="30051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990033"/>
                </a:solidFill>
              </a:rPr>
              <a:t>WMAP  7 years</a:t>
            </a:r>
          </a:p>
        </p:txBody>
      </p:sp>
      <p:sp>
        <p:nvSpPr>
          <p:cNvPr id="76804" name="Text Box 7"/>
          <p:cNvSpPr txBox="1">
            <a:spLocks noChangeArrowheads="1"/>
          </p:cNvSpPr>
          <p:nvPr/>
        </p:nvSpPr>
        <p:spPr bwMode="auto">
          <a:xfrm>
            <a:off x="1108075" y="168275"/>
            <a:ext cx="69262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990033"/>
                </a:solidFill>
              </a:rPr>
              <a:t>Fluctuations in temperature of cosmic</a:t>
            </a:r>
          </a:p>
          <a:p>
            <a:r>
              <a:rPr lang="en-US" sz="3200">
                <a:solidFill>
                  <a:srgbClr val="990033"/>
                </a:solidFill>
              </a:rPr>
              <a:t>microwave background radiation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8" name="Picture 4" descr="flucts_contours_RH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04800"/>
            <a:ext cx="7056438" cy="6275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497"/>
            <a:ext cx="4681738" cy="35113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984497"/>
            <a:ext cx="4681738" cy="351130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" y="4731603"/>
            <a:ext cx="37325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All hadrons in PDG listing</a:t>
            </a:r>
          </a:p>
          <a:p>
            <a:r>
              <a:rPr lang="en-US" sz="2400" dirty="0" smtClean="0"/>
              <a:t>treated as point particles.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800600" y="4796135"/>
            <a:ext cx="4027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Order g</a:t>
            </a:r>
            <a:r>
              <a:rPr lang="en-US" sz="2400" baseline="30000" dirty="0" smtClean="0"/>
              <a:t>5</a:t>
            </a:r>
            <a:r>
              <a:rPr lang="en-US" sz="2400" dirty="0" smtClean="0"/>
              <a:t> with 2 fit </a:t>
            </a:r>
            <a:r>
              <a:rPr lang="en-US" sz="2400" dirty="0" err="1" smtClean="0"/>
              <a:t>paramters</a:t>
            </a:r>
            <a:endParaRPr lang="en-US" sz="2400" dirty="0" smtClean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5306938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0"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8752774"/>
              </p:ext>
            </p:extLst>
          </p:nvPr>
        </p:nvGraphicFramePr>
        <p:xfrm>
          <a:off x="5562600" y="5410320"/>
          <a:ext cx="2387520" cy="838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1" name="Equation" r:id="rId7" imgW="1193760" imgH="419040" progId="Equation.3">
                  <p:embed/>
                </p:oleObj>
              </mc:Choice>
              <mc:Fallback>
                <p:oleObj name="Equation" r:id="rId7" imgW="119376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62600" y="5410320"/>
                        <a:ext cx="2387520" cy="838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19201" y="381000"/>
            <a:ext cx="75151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Matching looks </a:t>
            </a:r>
            <a:r>
              <a:rPr lang="en-US" sz="4000" dirty="0" err="1" smtClean="0">
                <a:solidFill>
                  <a:srgbClr val="C00000"/>
                </a:solidFill>
              </a:rPr>
              <a:t>straighforward</a:t>
            </a:r>
            <a:r>
              <a:rPr lang="en-US" sz="4000" dirty="0" smtClean="0">
                <a:solidFill>
                  <a:srgbClr val="C00000"/>
                </a:solidFill>
              </a:rPr>
              <a:t>…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53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08297"/>
            <a:ext cx="4681738" cy="35113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08297"/>
            <a:ext cx="4681738" cy="351130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3400" y="4655403"/>
            <a:ext cx="373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srgbClr val="000000"/>
                </a:solidFill>
              </a:rPr>
              <a:t>All hadrons in PDG listing</a:t>
            </a:r>
          </a:p>
          <a:p>
            <a:pPr lvl="0"/>
            <a:r>
              <a:rPr lang="en-US" sz="2400" dirty="0">
                <a:solidFill>
                  <a:srgbClr val="000000"/>
                </a:solidFill>
              </a:rPr>
              <a:t>treated as point particles.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88336" y="4643735"/>
            <a:ext cx="40270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srgbClr val="000000"/>
                </a:solidFill>
              </a:rPr>
              <a:t>Order g</a:t>
            </a:r>
            <a:r>
              <a:rPr lang="en-US" sz="2400" baseline="30000" dirty="0">
                <a:solidFill>
                  <a:srgbClr val="000000"/>
                </a:solidFill>
              </a:rPr>
              <a:t>5</a:t>
            </a:r>
            <a:r>
              <a:rPr lang="en-US" sz="2400" dirty="0">
                <a:solidFill>
                  <a:srgbClr val="000000"/>
                </a:solidFill>
              </a:rPr>
              <a:t> with 2 fit </a:t>
            </a:r>
            <a:r>
              <a:rPr lang="en-US" sz="2400" dirty="0" err="1">
                <a:solidFill>
                  <a:srgbClr val="000000"/>
                </a:solidFill>
              </a:rPr>
              <a:t>paramters</a:t>
            </a:r>
            <a:endParaRPr lang="en-US" sz="2400" dirty="0">
              <a:solidFill>
                <a:srgbClr val="00000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4456865"/>
              </p:ext>
            </p:extLst>
          </p:nvPr>
        </p:nvGraphicFramePr>
        <p:xfrm>
          <a:off x="5562600" y="5257800"/>
          <a:ext cx="2387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6" name="Equation" r:id="rId5" imgW="1193760" imgH="419040" progId="Equation.3">
                  <p:embed/>
                </p:oleObj>
              </mc:Choice>
              <mc:Fallback>
                <p:oleObj name="Equation" r:id="rId5" imgW="1193760" imgH="4190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5257800"/>
                        <a:ext cx="23876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621857" y="381000"/>
            <a:ext cx="33217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…but it is not.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08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060697"/>
            <a:ext cx="4681738" cy="35113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60697"/>
            <a:ext cx="4681738" cy="3511303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3376205"/>
              </p:ext>
            </p:extLst>
          </p:nvPr>
        </p:nvGraphicFramePr>
        <p:xfrm>
          <a:off x="1803400" y="533400"/>
          <a:ext cx="53086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7" name="Equation" r:id="rId5" imgW="2654280" imgH="279360" progId="Equation.3">
                  <p:embed/>
                </p:oleObj>
              </mc:Choice>
              <mc:Fallback>
                <p:oleObj name="Equation" r:id="rId5" imgW="2654280" imgH="2793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03400" y="533400"/>
                        <a:ext cx="53086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9858019"/>
              </p:ext>
            </p:extLst>
          </p:nvPr>
        </p:nvGraphicFramePr>
        <p:xfrm>
          <a:off x="1295400" y="4724400"/>
          <a:ext cx="6349680" cy="863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8" name="Equation" r:id="rId7" imgW="3174840" imgH="431640" progId="Equation.3">
                  <p:embed/>
                </p:oleObj>
              </mc:Choice>
              <mc:Fallback>
                <p:oleObj name="Equation" r:id="rId7" imgW="317484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95400" y="4724400"/>
                        <a:ext cx="6349680" cy="8632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6660737"/>
              </p:ext>
            </p:extLst>
          </p:nvPr>
        </p:nvGraphicFramePr>
        <p:xfrm>
          <a:off x="1397000" y="5613400"/>
          <a:ext cx="6070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9" name="Equation" r:id="rId9" imgW="3035160" imgH="431640" progId="Equation.3">
                  <p:embed/>
                </p:oleObj>
              </mc:Choice>
              <mc:Fallback>
                <p:oleObj name="Equation" r:id="rId9" imgW="3035160" imgH="431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000" y="5613400"/>
                        <a:ext cx="60706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927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extBox 1"/>
          <p:cNvSpPr txBox="1">
            <a:spLocks noChangeArrowheads="1"/>
          </p:cNvSpPr>
          <p:nvPr/>
        </p:nvSpPr>
        <p:spPr bwMode="auto">
          <a:xfrm>
            <a:off x="457200" y="1295400"/>
            <a:ext cx="8392041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 smtClean="0"/>
              <a:t>Doing the matching at finite </a:t>
            </a:r>
            <a:r>
              <a:rPr lang="en-US" sz="3600" dirty="0" smtClean="0">
                <a:solidFill>
                  <a:srgbClr val="FF0000"/>
                </a:solidFill>
              </a:rPr>
              <a:t>temperature</a:t>
            </a:r>
          </a:p>
          <a:p>
            <a:r>
              <a:rPr lang="en-US" sz="3600" dirty="0"/>
              <a:t>a</a:t>
            </a:r>
            <a:r>
              <a:rPr lang="en-US" sz="3600" dirty="0" smtClean="0"/>
              <a:t>nd </a:t>
            </a:r>
            <a:r>
              <a:rPr lang="en-US" sz="3600" dirty="0" smtClean="0">
                <a:solidFill>
                  <a:srgbClr val="0000FF"/>
                </a:solidFill>
              </a:rPr>
              <a:t>density</a:t>
            </a:r>
            <a:r>
              <a:rPr lang="en-US" sz="3600" dirty="0" smtClean="0"/>
              <a:t>, while including a critical</a:t>
            </a:r>
          </a:p>
          <a:p>
            <a:r>
              <a:rPr lang="en-US" sz="3600" dirty="0"/>
              <a:t>p</a:t>
            </a:r>
            <a:r>
              <a:rPr lang="en-US" sz="3600" dirty="0" smtClean="0"/>
              <a:t>oint with the correct critical exponents</a:t>
            </a:r>
          </a:p>
          <a:p>
            <a:r>
              <a:rPr lang="en-US" sz="3600" dirty="0"/>
              <a:t>a</a:t>
            </a:r>
            <a:r>
              <a:rPr lang="en-US" sz="3600" dirty="0" smtClean="0"/>
              <a:t>nd amplitudes, is </a:t>
            </a:r>
            <a:r>
              <a:rPr lang="en-US" sz="3600" dirty="0" smtClean="0">
                <a:solidFill>
                  <a:srgbClr val="00B050"/>
                </a:solidFill>
              </a:rPr>
              <a:t>challenging</a:t>
            </a:r>
            <a:r>
              <a:rPr lang="en-US" sz="3600" dirty="0" smtClean="0"/>
              <a:t>!</a:t>
            </a:r>
          </a:p>
          <a:p>
            <a:endParaRPr lang="en-US" sz="3600" dirty="0"/>
          </a:p>
          <a:p>
            <a:r>
              <a:rPr lang="en-US" sz="3600" dirty="0" smtClean="0"/>
              <a:t>Typically one finds bumps, dips, and</a:t>
            </a:r>
          </a:p>
          <a:p>
            <a:r>
              <a:rPr lang="en-US" sz="3600" dirty="0" smtClean="0"/>
              <a:t>wiggles in the equation of state.</a:t>
            </a:r>
          </a:p>
          <a:p>
            <a:r>
              <a:rPr lang="en-US" sz="3600" dirty="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38622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990033"/>
                </a:solidFill>
              </a:rPr>
              <a:t>Summary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8392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Fluctuations are </a:t>
            </a:r>
            <a:r>
              <a:rPr lang="en-US" dirty="0" smtClean="0">
                <a:solidFill>
                  <a:srgbClr val="FF0000"/>
                </a:solidFill>
              </a:rPr>
              <a:t>interesting</a:t>
            </a:r>
            <a:r>
              <a:rPr lang="en-US" dirty="0" smtClean="0"/>
              <a:t> and provide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/>
              <a:t>   </a:t>
            </a:r>
            <a:r>
              <a:rPr lang="en-US" dirty="0" smtClean="0">
                <a:solidFill>
                  <a:srgbClr val="FF0000"/>
                </a:solidFill>
              </a:rPr>
              <a:t>essential information</a:t>
            </a:r>
            <a:r>
              <a:rPr lang="en-US" dirty="0" smtClean="0"/>
              <a:t> on the critical point.</a:t>
            </a:r>
          </a:p>
          <a:p>
            <a:pPr eaLnBrk="1" hangingPunct="1">
              <a:defRPr/>
            </a:pPr>
            <a:r>
              <a:rPr lang="en-US" dirty="0" smtClean="0"/>
              <a:t>Fluctuations are </a:t>
            </a:r>
            <a:r>
              <a:rPr lang="en-US" dirty="0" smtClean="0">
                <a:solidFill>
                  <a:srgbClr val="0000FF"/>
                </a:solidFill>
              </a:rPr>
              <a:t>enhanced</a:t>
            </a:r>
            <a:r>
              <a:rPr lang="en-US" dirty="0" smtClean="0"/>
              <a:t> on a </a:t>
            </a:r>
            <a:r>
              <a:rPr lang="en-US" dirty="0" smtClean="0">
                <a:solidFill>
                  <a:srgbClr val="0000FF"/>
                </a:solidFill>
              </a:rPr>
              <a:t>flyby</a:t>
            </a:r>
            <a:r>
              <a:rPr lang="en-US" dirty="0" smtClean="0"/>
              <a:t> of the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  </a:t>
            </a:r>
            <a:r>
              <a:rPr lang="en-US" dirty="0" smtClean="0"/>
              <a:t>critical point.</a:t>
            </a:r>
          </a:p>
          <a:p>
            <a:pPr eaLnBrk="1" hangingPunct="1">
              <a:defRPr/>
            </a:pPr>
            <a:r>
              <a:rPr lang="en-US" dirty="0" smtClean="0"/>
              <a:t>There is clearly plenty of work for both </a:t>
            </a:r>
            <a:r>
              <a:rPr lang="en-US" dirty="0" smtClean="0">
                <a:solidFill>
                  <a:srgbClr val="00CC00"/>
                </a:solidFill>
              </a:rPr>
              <a:t>theorists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CC00"/>
                </a:solidFill>
              </a:rPr>
              <a:t>experimentalists</a:t>
            </a:r>
            <a:r>
              <a:rPr lang="en-US" dirty="0" smtClean="0"/>
              <a:t>!</a:t>
            </a:r>
          </a:p>
        </p:txBody>
      </p:sp>
      <p:sp>
        <p:nvSpPr>
          <p:cNvPr id="111619" name="TextBox 1"/>
          <p:cNvSpPr txBox="1">
            <a:spLocks noChangeArrowheads="1"/>
          </p:cNvSpPr>
          <p:nvPr/>
        </p:nvSpPr>
        <p:spPr bwMode="auto">
          <a:xfrm>
            <a:off x="381000" y="5791200"/>
            <a:ext cx="8520113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Supported by the Office Science, U.S. Department of Energy.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52400"/>
            <a:ext cx="8229600" cy="1546225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990033"/>
                </a:solidFill>
              </a:rPr>
              <a:t>Sources of Fluctuations in High Energy Nuclear Collisions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981200"/>
            <a:ext cx="6400800" cy="1752600"/>
          </a:xfrm>
        </p:spPr>
        <p:txBody>
          <a:bodyPr/>
          <a:lstStyle/>
          <a:p>
            <a:pPr marL="457200" indent="-457200" algn="l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Initial state fluctuations</a:t>
            </a:r>
          </a:p>
          <a:p>
            <a:pPr marL="457200" indent="-457200" algn="l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Hydrodynamic fluctuations due to finite particle number</a:t>
            </a:r>
          </a:p>
          <a:p>
            <a:pPr marL="457200" indent="-457200" algn="l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Energy and momentum deposition by jets traversing the medium</a:t>
            </a:r>
          </a:p>
          <a:p>
            <a:pPr marL="457200" indent="-457200" algn="l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Freeze-out fluctuations</a:t>
            </a:r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80899" name="Text Box 4"/>
          <p:cNvSpPr txBox="1">
            <a:spLocks noChangeArrowheads="1"/>
          </p:cNvSpPr>
          <p:nvPr/>
        </p:nvSpPr>
        <p:spPr bwMode="auto">
          <a:xfrm>
            <a:off x="1920875" y="57150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2" name="Right Arrow 1"/>
          <p:cNvSpPr>
            <a:spLocks noChangeAspect="1"/>
          </p:cNvSpPr>
          <p:nvPr/>
        </p:nvSpPr>
        <p:spPr>
          <a:xfrm>
            <a:off x="457200" y="2786063"/>
            <a:ext cx="528638" cy="26193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3" descr="Ka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338" y="304800"/>
            <a:ext cx="8821737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6" name="Picture 4" descr="KangF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494088"/>
            <a:ext cx="3546475" cy="313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7" name="Oval 5"/>
          <p:cNvSpPr>
            <a:spLocks noChangeArrowheads="1"/>
          </p:cNvSpPr>
          <p:nvPr/>
        </p:nvSpPr>
        <p:spPr bwMode="auto">
          <a:xfrm>
            <a:off x="2514600" y="3524250"/>
            <a:ext cx="914400" cy="4381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48" name="Text Box 6"/>
          <p:cNvSpPr txBox="1">
            <a:spLocks noChangeArrowheads="1"/>
          </p:cNvSpPr>
          <p:nvPr/>
        </p:nvSpPr>
        <p:spPr bwMode="auto">
          <a:xfrm>
            <a:off x="5165725" y="3886200"/>
            <a:ext cx="293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Molecular Dynamics</a:t>
            </a:r>
          </a:p>
        </p:txBody>
      </p:sp>
      <p:sp>
        <p:nvSpPr>
          <p:cNvPr id="82949" name="Text Box 7"/>
          <p:cNvSpPr txBox="1">
            <a:spLocks noChangeArrowheads="1"/>
          </p:cNvSpPr>
          <p:nvPr/>
        </p:nvSpPr>
        <p:spPr bwMode="auto">
          <a:xfrm>
            <a:off x="5186363" y="4840288"/>
            <a:ext cx="2967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Lubrication Equation</a:t>
            </a:r>
          </a:p>
        </p:txBody>
      </p:sp>
      <p:sp>
        <p:nvSpPr>
          <p:cNvPr id="82950" name="Text Box 8"/>
          <p:cNvSpPr txBox="1">
            <a:spLocks noChangeArrowheads="1"/>
          </p:cNvSpPr>
          <p:nvPr/>
        </p:nvSpPr>
        <p:spPr bwMode="auto">
          <a:xfrm>
            <a:off x="5013325" y="5638800"/>
            <a:ext cx="31686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Stochastic Lubrication</a:t>
            </a:r>
          </a:p>
          <a:p>
            <a:r>
              <a:rPr lang="en-US" sz="2400"/>
              <a:t>          Equation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extBox 1"/>
          <p:cNvSpPr txBox="1">
            <a:spLocks noChangeArrowheads="1"/>
          </p:cNvSpPr>
          <p:nvPr/>
        </p:nvSpPr>
        <p:spPr bwMode="auto">
          <a:xfrm>
            <a:off x="0" y="-76200"/>
            <a:ext cx="9296400" cy="7315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5334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FF0000"/>
                </a:solidFill>
                <a:latin typeface="Book Antiqua" pitchFamily="18" charset="0"/>
              </a:rPr>
              <a:t>Fluctuations Near the Critical Point</a:t>
            </a:r>
          </a:p>
        </p:txBody>
      </p:sp>
      <p:pic>
        <p:nvPicPr>
          <p:cNvPr id="83971" name="Picture 20" descr="NSAC-PhaseDia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5725" y="914400"/>
            <a:ext cx="6604000" cy="566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2" name="Rectangle 14"/>
          <p:cNvSpPr>
            <a:spLocks noChangeArrowheads="1"/>
          </p:cNvSpPr>
          <p:nvPr/>
        </p:nvSpPr>
        <p:spPr bwMode="auto">
          <a:xfrm>
            <a:off x="4267200" y="2133600"/>
            <a:ext cx="3489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i="1">
                <a:solidFill>
                  <a:srgbClr val="000000"/>
                </a:solidFill>
                <a:ea typeface="ＭＳ Ｐゴシック"/>
                <a:cs typeface="ＭＳ Ｐゴシック"/>
              </a:rPr>
              <a:t>NSAC</a:t>
            </a:r>
            <a:r>
              <a:rPr lang="en-US" sz="2000">
                <a:solidFill>
                  <a:srgbClr val="000000"/>
                </a:solidFill>
                <a:ea typeface="ＭＳ Ｐゴシック"/>
                <a:cs typeface="ＭＳ Ｐゴシック"/>
              </a:rPr>
              <a:t> 2007 Long-range Plan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2" descr="RvsEta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106363"/>
            <a:ext cx="8047038" cy="621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18" name="Text Box 3"/>
          <p:cNvSpPr txBox="1">
            <a:spLocks noChangeArrowheads="1"/>
          </p:cNvSpPr>
          <p:nvPr/>
        </p:nvSpPr>
        <p:spPr bwMode="auto">
          <a:xfrm>
            <a:off x="5181600" y="1066800"/>
            <a:ext cx="2006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Volume = 400 fm</a:t>
            </a:r>
            <a:r>
              <a:rPr lang="en-US" sz="1800" baseline="30000"/>
              <a:t>3</a:t>
            </a:r>
            <a:endParaRPr lang="en-US" sz="1800"/>
          </a:p>
        </p:txBody>
      </p:sp>
      <p:sp>
        <p:nvSpPr>
          <p:cNvPr id="86019" name="Text Box 4"/>
          <p:cNvSpPr txBox="1">
            <a:spLocks noChangeArrowheads="1"/>
          </p:cNvSpPr>
          <p:nvPr/>
        </p:nvSpPr>
        <p:spPr bwMode="auto">
          <a:xfrm>
            <a:off x="4800600" y="5562600"/>
            <a:ext cx="1463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=(n-n</a:t>
            </a:r>
            <a:r>
              <a:rPr lang="en-US" sz="2400" baseline="-25000"/>
              <a:t>c</a:t>
            </a:r>
            <a:r>
              <a:rPr lang="en-US" sz="2400"/>
              <a:t>)/n</a:t>
            </a:r>
            <a:r>
              <a:rPr lang="en-US" sz="2400" baseline="-25000"/>
              <a:t>c</a:t>
            </a:r>
            <a:endParaRPr lang="en-US" sz="2400"/>
          </a:p>
        </p:txBody>
      </p:sp>
      <p:sp>
        <p:nvSpPr>
          <p:cNvPr id="86020" name="TextBox 1"/>
          <p:cNvSpPr txBox="1">
            <a:spLocks noChangeArrowheads="1"/>
          </p:cNvSpPr>
          <p:nvPr/>
        </p:nvSpPr>
        <p:spPr bwMode="auto">
          <a:xfrm>
            <a:off x="825500" y="6019800"/>
            <a:ext cx="7493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Incorporates correct critical exponents and amplitudes - Kapusta (2010)</a:t>
            </a:r>
          </a:p>
          <a:p>
            <a:r>
              <a:rPr lang="en-US" sz="1800"/>
              <a:t>Static univerality class: 3D Ising model &amp; liquid-gas transition</a:t>
            </a:r>
          </a:p>
        </p:txBody>
      </p:sp>
      <p:pic>
        <p:nvPicPr>
          <p:cNvPr id="8602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050" y="228600"/>
            <a:ext cx="859631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extBox 1"/>
          <p:cNvSpPr txBox="1">
            <a:spLocks noChangeArrowheads="1"/>
          </p:cNvSpPr>
          <p:nvPr/>
        </p:nvSpPr>
        <p:spPr bwMode="auto">
          <a:xfrm>
            <a:off x="381000" y="762000"/>
            <a:ext cx="7939088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But this is for a </a:t>
            </a:r>
            <a:r>
              <a:rPr lang="en-US">
                <a:solidFill>
                  <a:srgbClr val="FF0000"/>
                </a:solidFill>
              </a:rPr>
              <a:t>small system</a:t>
            </a:r>
          </a:p>
          <a:p>
            <a:pPr algn="ctr"/>
            <a:r>
              <a:rPr lang="en-US"/>
              <a:t>in contact with a </a:t>
            </a:r>
            <a:r>
              <a:rPr lang="en-US">
                <a:solidFill>
                  <a:srgbClr val="FF0000"/>
                </a:solidFill>
              </a:rPr>
              <a:t>heat and </a:t>
            </a:r>
          </a:p>
          <a:p>
            <a:pPr algn="ctr"/>
            <a:r>
              <a:rPr lang="en-US">
                <a:solidFill>
                  <a:srgbClr val="FF0000"/>
                </a:solidFill>
              </a:rPr>
              <a:t>particle reservoir</a:t>
            </a:r>
            <a:r>
              <a:rPr lang="en-US"/>
              <a:t>.</a:t>
            </a:r>
          </a:p>
          <a:p>
            <a:pPr algn="ctr"/>
            <a:r>
              <a:rPr lang="en-US"/>
              <a:t> </a:t>
            </a:r>
          </a:p>
          <a:p>
            <a:pPr algn="ctr"/>
            <a:r>
              <a:rPr lang="en-US"/>
              <a:t>Must treat fluctuations in an </a:t>
            </a:r>
          </a:p>
          <a:p>
            <a:pPr algn="ctr"/>
            <a:r>
              <a:rPr lang="en-US">
                <a:solidFill>
                  <a:srgbClr val="0000FF"/>
                </a:solidFill>
              </a:rPr>
              <a:t>expanding and cooling system</a:t>
            </a:r>
            <a:r>
              <a:rPr lang="en-US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9" name="Text Box 2"/>
          <p:cNvSpPr txBox="1">
            <a:spLocks noChangeArrowheads="1"/>
          </p:cNvSpPr>
          <p:nvPr/>
        </p:nvSpPr>
        <p:spPr bwMode="auto">
          <a:xfrm>
            <a:off x="804863" y="533400"/>
            <a:ext cx="75358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990033"/>
                </a:solidFill>
              </a:rPr>
              <a:t>Extend Landau’s theory of hydrodynamic</a:t>
            </a:r>
          </a:p>
          <a:p>
            <a:r>
              <a:rPr lang="en-US" sz="3200">
                <a:solidFill>
                  <a:srgbClr val="990033"/>
                </a:solidFill>
              </a:rPr>
              <a:t>   fluctuations to the relativistic regime</a:t>
            </a:r>
          </a:p>
        </p:txBody>
      </p:sp>
      <p:graphicFrame>
        <p:nvGraphicFramePr>
          <p:cNvPr id="15154" name="Object 818"/>
          <p:cNvGraphicFramePr>
            <a:graphicFrameLocks noChangeAspect="1"/>
          </p:cNvGraphicFramePr>
          <p:nvPr/>
        </p:nvGraphicFramePr>
        <p:xfrm>
          <a:off x="1603375" y="2106613"/>
          <a:ext cx="5937250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14" name="Equation" r:id="rId3" imgW="2958840" imgH="241200" progId="Equation.3">
                  <p:embed/>
                </p:oleObj>
              </mc:Choice>
              <mc:Fallback>
                <p:oleObj name="Equation" r:id="rId3" imgW="2958840" imgH="241200" progId="Equation.3">
                  <p:embed/>
                  <p:pic>
                    <p:nvPicPr>
                      <p:cNvPr id="0" name="Picture 8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3375" y="2106613"/>
                        <a:ext cx="5937250" cy="484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155" name="Object 819"/>
          <p:cNvGraphicFramePr>
            <a:graphicFrameLocks noChangeAspect="1"/>
          </p:cNvGraphicFramePr>
          <p:nvPr/>
        </p:nvGraphicFramePr>
        <p:xfrm>
          <a:off x="4495800" y="2868613"/>
          <a:ext cx="1377950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15" name="Equation" r:id="rId5" imgW="685800" imgH="203040" progId="Equation.3">
                  <p:embed/>
                </p:oleObj>
              </mc:Choice>
              <mc:Fallback>
                <p:oleObj name="Equation" r:id="rId5" imgW="685800" imgH="203040" progId="Equation.3">
                  <p:embed/>
                  <p:pic>
                    <p:nvPicPr>
                      <p:cNvPr id="0" name="Picture 8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868613"/>
                        <a:ext cx="1377950" cy="407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156" name="Object 820"/>
          <p:cNvGraphicFramePr>
            <a:graphicFrameLocks noChangeAspect="1"/>
          </p:cNvGraphicFramePr>
          <p:nvPr/>
        </p:nvGraphicFramePr>
        <p:xfrm>
          <a:off x="854075" y="3535363"/>
          <a:ext cx="743585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16" name="Equation" r:id="rId7" imgW="4127400" imgH="279360" progId="Equation.3">
                  <p:embed/>
                </p:oleObj>
              </mc:Choice>
              <mc:Fallback>
                <p:oleObj name="Equation" r:id="rId7" imgW="4127400" imgH="279360" progId="Equation.3">
                  <p:embed/>
                  <p:pic>
                    <p:nvPicPr>
                      <p:cNvPr id="0" name="Picture 8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075" y="3535363"/>
                        <a:ext cx="7435850" cy="50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157" name="Object 821"/>
          <p:cNvGraphicFramePr>
            <a:graphicFrameLocks noChangeAspect="1"/>
          </p:cNvGraphicFramePr>
          <p:nvPr/>
        </p:nvGraphicFramePr>
        <p:xfrm>
          <a:off x="3532188" y="4144963"/>
          <a:ext cx="2079625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17" name="Equation" r:id="rId9" imgW="1155600" imgH="279360" progId="Equation.3">
                  <p:embed/>
                </p:oleObj>
              </mc:Choice>
              <mc:Fallback>
                <p:oleObj name="Equation" r:id="rId9" imgW="1155600" imgH="279360" progId="Equation.3">
                  <p:embed/>
                  <p:pic>
                    <p:nvPicPr>
                      <p:cNvPr id="0" name="Picture 8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2188" y="4144963"/>
                        <a:ext cx="2079625" cy="50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160" name="Text Box 8"/>
          <p:cNvSpPr txBox="1">
            <a:spLocks noChangeArrowheads="1"/>
          </p:cNvSpPr>
          <p:nvPr/>
        </p:nvSpPr>
        <p:spPr bwMode="auto">
          <a:xfrm>
            <a:off x="1498600" y="2819400"/>
            <a:ext cx="2768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66FF"/>
                </a:solidFill>
              </a:rPr>
              <a:t>Stochastic sources</a:t>
            </a:r>
          </a:p>
        </p:txBody>
      </p:sp>
      <p:graphicFrame>
        <p:nvGraphicFramePr>
          <p:cNvPr id="15158" name="Object 822"/>
          <p:cNvGraphicFramePr>
            <a:graphicFrameLocks noChangeAspect="1"/>
          </p:cNvGraphicFramePr>
          <p:nvPr/>
        </p:nvGraphicFramePr>
        <p:xfrm>
          <a:off x="2443163" y="4708525"/>
          <a:ext cx="4257675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18" name="Equation" r:id="rId11" imgW="2361960" imgH="431640" progId="Equation.3">
                  <p:embed/>
                </p:oleObj>
              </mc:Choice>
              <mc:Fallback>
                <p:oleObj name="Equation" r:id="rId11" imgW="2361960" imgH="431640" progId="Equation.3">
                  <p:embed/>
                  <p:pic>
                    <p:nvPicPr>
                      <p:cNvPr id="0" name="Picture 8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3163" y="4708525"/>
                        <a:ext cx="4257675" cy="77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161" name="TextBox 2"/>
          <p:cNvSpPr txBox="1">
            <a:spLocks noChangeArrowheads="1"/>
          </p:cNvSpPr>
          <p:nvPr/>
        </p:nvSpPr>
        <p:spPr bwMode="auto">
          <a:xfrm>
            <a:off x="488950" y="5715000"/>
            <a:ext cx="184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ext Box 3"/>
          <p:cNvSpPr txBox="1">
            <a:spLocks noChangeArrowheads="1"/>
          </p:cNvSpPr>
          <p:nvPr/>
        </p:nvSpPr>
        <p:spPr bwMode="auto">
          <a:xfrm>
            <a:off x="3189288" y="685800"/>
            <a:ext cx="27638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990033"/>
                </a:solidFill>
              </a:rPr>
              <a:t>Procedure</a:t>
            </a:r>
          </a:p>
        </p:txBody>
      </p:sp>
      <p:sp>
        <p:nvSpPr>
          <p:cNvPr id="90114" name="Text Box 4"/>
          <p:cNvSpPr txBox="1">
            <a:spLocks noChangeArrowheads="1"/>
          </p:cNvSpPr>
          <p:nvPr/>
        </p:nvSpPr>
        <p:spPr bwMode="auto">
          <a:xfrm>
            <a:off x="228600" y="1905000"/>
            <a:ext cx="9026525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 Solve equations of motion for arbitrary source function</a:t>
            </a:r>
          </a:p>
          <a:p>
            <a:pPr>
              <a:buFontTx/>
              <a:buChar char="•"/>
            </a:pPr>
            <a:endParaRPr lang="en-US" sz="280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 Perform averaging to obtain correlations/fluctuations</a:t>
            </a:r>
          </a:p>
          <a:p>
            <a:pPr>
              <a:buFontTx/>
              <a:buChar char="•"/>
            </a:pPr>
            <a:endParaRPr lang="en-US" sz="280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 Stochastic fluctuations need not be perturbative</a:t>
            </a:r>
          </a:p>
          <a:p>
            <a:pPr>
              <a:buFontTx/>
              <a:buChar char="•"/>
            </a:pPr>
            <a:endParaRPr lang="en-US" sz="280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 Need a background equation of state</a:t>
            </a:r>
          </a:p>
          <a:p>
            <a:pPr>
              <a:buFontTx/>
              <a:buChar char="•"/>
            </a:pPr>
            <a:endParaRPr lang="en-US" sz="2800">
              <a:solidFill>
                <a:srgbClr val="000000"/>
              </a:solidFill>
            </a:endParaRPr>
          </a:p>
          <a:p>
            <a:endParaRPr lang="en-US" sz="28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3890</TotalTime>
  <Words>542</Words>
  <Application>Microsoft Office PowerPoint</Application>
  <PresentationFormat>On-screen Show (4:3)</PresentationFormat>
  <Paragraphs>109</Paragraphs>
  <Slides>25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Default Design</vt:lpstr>
      <vt:lpstr>6_Default Design</vt:lpstr>
      <vt:lpstr>7_Default Design</vt:lpstr>
      <vt:lpstr>10_Default Design</vt:lpstr>
      <vt:lpstr>19_Default Design</vt:lpstr>
      <vt:lpstr>Equation</vt:lpstr>
      <vt:lpstr>Acrobat Document</vt:lpstr>
      <vt:lpstr>Microsoft Equation 3.0</vt:lpstr>
      <vt:lpstr>Equations of State with a Chiral Critical Point</vt:lpstr>
      <vt:lpstr>PowerPoint Presentation</vt:lpstr>
      <vt:lpstr>Sources of Fluctuations in High Energy Nuclear Collisions</vt:lpstr>
      <vt:lpstr>PowerPoint Presentation</vt:lpstr>
      <vt:lpstr>Fluctuations Near the Critical Point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Company>University of Minnesota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Joe Kapusta</dc:creator>
  <cp:lastModifiedBy>Joe</cp:lastModifiedBy>
  <cp:revision>337</cp:revision>
  <dcterms:created xsi:type="dcterms:W3CDTF">2006-05-20T14:17:40Z</dcterms:created>
  <dcterms:modified xsi:type="dcterms:W3CDTF">2013-08-18T19:21:52Z</dcterms:modified>
</cp:coreProperties>
</file>